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91" r:id="rId15"/>
    <p:sldId id="293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54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8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78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10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50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05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AE00AD1-4AF4-46E5-BDBD-8253341EED6A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5DA96F-0044-4E9B-B19B-BC934F389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1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Huisvesting </a:t>
            </a:r>
            <a:br>
              <a:rPr lang="nl-NL" dirty="0" smtClean="0"/>
            </a:br>
            <a:r>
              <a:rPr lang="nl-NL" dirty="0" smtClean="0"/>
              <a:t>en </a:t>
            </a:r>
            <a:br>
              <a:rPr lang="nl-NL" dirty="0" smtClean="0"/>
            </a:br>
            <a:r>
              <a:rPr lang="nl-NL" dirty="0" smtClean="0"/>
              <a:t>Hygiëne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9530" y="4235394"/>
            <a:ext cx="8767860" cy="1747395"/>
          </a:xfrm>
        </p:spPr>
        <p:txBody>
          <a:bodyPr>
            <a:normAutofit fontScale="92500" lnSpcReduction="10000"/>
          </a:bodyPr>
          <a:lstStyle/>
          <a:p>
            <a:r>
              <a:rPr lang="nl-NL" sz="3100" dirty="0" smtClean="0"/>
              <a:t>Les 9 – blok 3</a:t>
            </a:r>
          </a:p>
          <a:p>
            <a:endParaRPr lang="nl-NL" dirty="0" smtClean="0"/>
          </a:p>
          <a:p>
            <a:r>
              <a:rPr lang="nl-NL" dirty="0" smtClean="0"/>
              <a:t>Docent </a:t>
            </a:r>
          </a:p>
          <a:p>
            <a:r>
              <a:rPr lang="nl-NL" dirty="0" smtClean="0"/>
              <a:t>kborgerink@aoc-oost.nl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desinfecteren?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Desinfecteren is het ontsmetten ofwel het doden van micro-organismen en parasieten op een oppervlak of materiaal.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Met desinfectiemiddelen kunnen de meeste ziekteverwekkers gedood worden, maar er zijn ziekteverwekker die daar minder gevoelig voor zijn en dus een nog betere schoonmaak nodig hebben!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50" name="Picture 2" descr="Afbeeldingsresultaat voor desinfec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803" y="342763"/>
            <a:ext cx="1856991" cy="18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 volgorde bij het schoonmaken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Bedenk voor jezelf eens wat je allemaal zou doen bij het schoonmaken van een dierverblijf. </a:t>
            </a: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11" y="609600"/>
            <a:ext cx="9197648" cy="56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Zoönosen bij een paard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Zoek uit voor de volgende twee zoönosen:</a:t>
            </a:r>
            <a:endParaRPr lang="nl-NL" dirty="0">
              <a:solidFill>
                <a:schemeClr val="tx1"/>
              </a:solidFill>
            </a:endParaRP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Salmonella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Schimmelinfectie </a:t>
            </a: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Ringworm</a:t>
            </a:r>
            <a:endParaRPr lang="nl-NL" dirty="0" smtClean="0">
              <a:solidFill>
                <a:schemeClr val="tx1"/>
              </a:solidFill>
            </a:endParaRP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Wat de symptomen bij het paard zijn.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Wat de symptomen bij de mens zijn.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bitmagazine.nl/wp-content/uploads/2014/11/20110831044-Large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71" y="339633"/>
            <a:ext cx="2438300" cy="16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 opdracht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884559"/>
              </p:ext>
            </p:extLst>
          </p:nvPr>
        </p:nvGraphicFramePr>
        <p:xfrm>
          <a:off x="1143000" y="2057399"/>
          <a:ext cx="9872664" cy="238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646">
                  <a:extLst>
                    <a:ext uri="{9D8B030D-6E8A-4147-A177-3AD203B41FA5}">
                      <a16:colId xmlns:a16="http://schemas.microsoft.com/office/drawing/2014/main" val="1733734695"/>
                    </a:ext>
                  </a:extLst>
                </a:gridCol>
                <a:gridCol w="3984171">
                  <a:extLst>
                    <a:ext uri="{9D8B030D-6E8A-4147-A177-3AD203B41FA5}">
                      <a16:colId xmlns:a16="http://schemas.microsoft.com/office/drawing/2014/main" val="379194133"/>
                    </a:ext>
                  </a:extLst>
                </a:gridCol>
                <a:gridCol w="3987847">
                  <a:extLst>
                    <a:ext uri="{9D8B030D-6E8A-4147-A177-3AD203B41FA5}">
                      <a16:colId xmlns:a16="http://schemas.microsoft.com/office/drawing/2014/main" val="168465326"/>
                    </a:ext>
                  </a:extLst>
                </a:gridCol>
              </a:tblGrid>
              <a:tr h="437607">
                <a:tc>
                  <a:txBody>
                    <a:bodyPr/>
                    <a:lstStyle/>
                    <a:p>
                      <a:r>
                        <a:rPr lang="nl-NL" dirty="0" smtClean="0"/>
                        <a:t>Zoönose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Symptomen</a:t>
                      </a:r>
                      <a:r>
                        <a:rPr lang="nl-NL" baseline="0" dirty="0" smtClean="0"/>
                        <a:t> paard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Symptomen mens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11760"/>
                  </a:ext>
                </a:extLst>
              </a:tr>
              <a:tr h="973183">
                <a:tc>
                  <a:txBody>
                    <a:bodyPr/>
                    <a:lstStyle/>
                    <a:p>
                      <a:r>
                        <a:rPr lang="nl-NL" dirty="0" smtClean="0"/>
                        <a:t>Salmonella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Kan Diarree geven, maar meestal geen symptomen. Paard wordt vaak pas ziek</a:t>
                      </a:r>
                      <a:r>
                        <a:rPr lang="nl-NL" baseline="0" dirty="0" smtClean="0"/>
                        <a:t> bij een verzwakte weerstand.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misselijkheid, overgeven, diarree,</a:t>
                      </a:r>
                    </a:p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buikkrampen, koorts en hoofdpijn.</a:t>
                      </a:r>
                      <a:endParaRPr lang="nl-N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10167"/>
                  </a:ext>
                </a:extLst>
              </a:tr>
              <a:tr h="973183">
                <a:tc>
                  <a:txBody>
                    <a:bodyPr/>
                    <a:lstStyle/>
                    <a:p>
                      <a:r>
                        <a:rPr lang="nl-NL" dirty="0" smtClean="0"/>
                        <a:t>Schimmelinfectie</a:t>
                      </a:r>
                    </a:p>
                    <a:p>
                      <a:pPr algn="ctr"/>
                      <a:r>
                        <a:rPr lang="nl-NL" dirty="0" smtClean="0"/>
                        <a:t>(ringworm)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Ronde, grijsachtige schilferige plek. Later</a:t>
                      </a:r>
                      <a:r>
                        <a:rPr lang="nl-NL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komen er meer van die ronde plekken.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Ronde, roodachtige schilferige plek.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71317"/>
                  </a:ext>
                </a:extLst>
              </a:tr>
            </a:tbl>
          </a:graphicData>
        </a:graphic>
      </p:graphicFrame>
      <p:pic>
        <p:nvPicPr>
          <p:cNvPr id="2050" name="Picture 2" descr="Afbeeldingsresultaat voor ringworm pa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26" y="4532811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ringworm m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00" y="4555876"/>
            <a:ext cx="2356847" cy="17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Zoönosen bij een ezel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Zoek uit voor de volgende zoönose:</a:t>
            </a:r>
            <a:endParaRPr lang="nl-NL" dirty="0">
              <a:solidFill>
                <a:schemeClr val="tx1"/>
              </a:solidFill>
            </a:endParaRP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Influenza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Wat de symptomen bij het ezel zijn.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Wat de symptomen bij de mens zijn.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Picture 2" descr="Afbeeldingsresultaat voor ezel en m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06" y="30697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 opdracht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5342"/>
              </p:ext>
            </p:extLst>
          </p:nvPr>
        </p:nvGraphicFramePr>
        <p:xfrm>
          <a:off x="1143000" y="2057399"/>
          <a:ext cx="9872664" cy="162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646">
                  <a:extLst>
                    <a:ext uri="{9D8B030D-6E8A-4147-A177-3AD203B41FA5}">
                      <a16:colId xmlns:a16="http://schemas.microsoft.com/office/drawing/2014/main" val="1733734695"/>
                    </a:ext>
                  </a:extLst>
                </a:gridCol>
                <a:gridCol w="3984171">
                  <a:extLst>
                    <a:ext uri="{9D8B030D-6E8A-4147-A177-3AD203B41FA5}">
                      <a16:colId xmlns:a16="http://schemas.microsoft.com/office/drawing/2014/main" val="379194133"/>
                    </a:ext>
                  </a:extLst>
                </a:gridCol>
                <a:gridCol w="3987847">
                  <a:extLst>
                    <a:ext uri="{9D8B030D-6E8A-4147-A177-3AD203B41FA5}">
                      <a16:colId xmlns:a16="http://schemas.microsoft.com/office/drawing/2014/main" val="168465326"/>
                    </a:ext>
                  </a:extLst>
                </a:gridCol>
              </a:tblGrid>
              <a:tr h="437607">
                <a:tc>
                  <a:txBody>
                    <a:bodyPr/>
                    <a:lstStyle/>
                    <a:p>
                      <a:r>
                        <a:rPr lang="nl-NL" dirty="0" smtClean="0"/>
                        <a:t>Zoönose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Symptomen</a:t>
                      </a:r>
                      <a:r>
                        <a:rPr lang="nl-NL" baseline="0" dirty="0" smtClean="0"/>
                        <a:t> ezel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Symptomen mens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11760"/>
                  </a:ext>
                </a:extLst>
              </a:tr>
              <a:tr h="973183">
                <a:tc>
                  <a:txBody>
                    <a:bodyPr/>
                    <a:lstStyle/>
                    <a:p>
                      <a:r>
                        <a:rPr lang="nl-NL" dirty="0" smtClean="0"/>
                        <a:t>Influenza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Koorts, tranende ogen, een snotterige neus en zal regelmatig hoesten.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koude rillingen,</a:t>
                      </a:r>
                      <a:r>
                        <a:rPr lang="nl-NL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hoofdpijn,</a:t>
                      </a:r>
                      <a:r>
                        <a:rPr lang="nl-NL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heftige spierpijn en vermoeidheid,</a:t>
                      </a:r>
                      <a:r>
                        <a:rPr lang="nl-NL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keelpijn,</a:t>
                      </a:r>
                      <a:r>
                        <a:rPr lang="nl-NL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droge hoest,</a:t>
                      </a:r>
                      <a:r>
                        <a:rPr lang="nl-NL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(hoge)koorts.</a:t>
                      </a:r>
                    </a:p>
                    <a:p>
                      <a:endParaRPr lang="nl-N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10167"/>
                  </a:ext>
                </a:extLst>
              </a:tr>
            </a:tbl>
          </a:graphicData>
        </a:graphic>
      </p:graphicFrame>
      <p:pic>
        <p:nvPicPr>
          <p:cNvPr id="3074" name="Picture 2" descr="Afbeeldingsresultaat voor influ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89" y="4096307"/>
            <a:ext cx="2509248" cy="19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influenza pa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65" y="3900262"/>
            <a:ext cx="2417807" cy="24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Tetanus infectie (geen zoönose)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/>
                </a:solidFill>
              </a:rPr>
              <a:t>Tetanus wordt veroorzaakt door </a:t>
            </a:r>
            <a:r>
              <a:rPr lang="nl-NL" dirty="0" smtClean="0">
                <a:solidFill>
                  <a:schemeClr val="tx1"/>
                </a:solidFill>
              </a:rPr>
              <a:t>een </a:t>
            </a:r>
            <a:r>
              <a:rPr lang="nl-NL" dirty="0">
                <a:solidFill>
                  <a:schemeClr val="tx1"/>
                </a:solidFill>
              </a:rPr>
              <a:t>bacterie </a:t>
            </a:r>
            <a:r>
              <a:rPr lang="nl-NL" dirty="0" smtClean="0">
                <a:solidFill>
                  <a:schemeClr val="tx1"/>
                </a:solidFill>
              </a:rPr>
              <a:t>die </a:t>
            </a:r>
            <a:r>
              <a:rPr lang="nl-NL" dirty="0">
                <a:solidFill>
                  <a:schemeClr val="tx1"/>
                </a:solidFill>
              </a:rPr>
              <a:t>onder andere in paardenmest en straatvuil leeft. </a:t>
            </a:r>
            <a:endParaRPr lang="nl-NL" dirty="0" smtClean="0">
              <a:solidFill>
                <a:schemeClr val="tx1"/>
              </a:solidFill>
            </a:endParaRPr>
          </a:p>
          <a:p>
            <a:endParaRPr lang="nl-NL" dirty="0"/>
          </a:p>
          <a:p>
            <a:r>
              <a:rPr lang="nl-NL" dirty="0" smtClean="0">
                <a:solidFill>
                  <a:schemeClr val="tx1"/>
                </a:solidFill>
              </a:rPr>
              <a:t>Via een wond kan je hiermee besmet worden.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Symptomen: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chemeClr val="tx1"/>
                </a:solidFill>
              </a:rPr>
              <a:t>bacterie produceert een gif dat </a:t>
            </a:r>
            <a:r>
              <a:rPr lang="nl-NL" dirty="0" smtClean="0">
                <a:solidFill>
                  <a:schemeClr val="tx1"/>
                </a:solidFill>
              </a:rPr>
              <a:t>bij </a:t>
            </a:r>
            <a:r>
              <a:rPr lang="nl-NL" dirty="0">
                <a:solidFill>
                  <a:schemeClr val="tx1"/>
                </a:solidFill>
              </a:rPr>
              <a:t>mensen </a:t>
            </a:r>
            <a:r>
              <a:rPr lang="nl-NL" dirty="0" smtClean="0">
                <a:solidFill>
                  <a:schemeClr val="tx1"/>
                </a:solidFill>
              </a:rPr>
              <a:t>en ook </a:t>
            </a:r>
            <a:r>
              <a:rPr lang="nl-NL" dirty="0">
                <a:solidFill>
                  <a:schemeClr val="tx1"/>
                </a:solidFill>
              </a:rPr>
              <a:t>bij paarden ernstige spierkrampen veroorzaakt</a:t>
            </a:r>
            <a:r>
              <a:rPr lang="nl-NL" dirty="0" smtClean="0">
                <a:solidFill>
                  <a:schemeClr val="tx1"/>
                </a:solidFill>
              </a:rPr>
              <a:t>. Deze beginnen vaak in de kaken van de mens of het paard.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Als kind krijg je een basisvaccinatie tegen tetanus, maar dat betekend dat je als volwassenen een nieuwe enting nodig hebt (bij een beet).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Wormen bij een paard (hoef je niet te leren)</a:t>
            </a:r>
            <a:br>
              <a:rPr lang="nl-NL" sz="4000" dirty="0" smtClean="0"/>
            </a:br>
            <a:r>
              <a:rPr lang="nl-NL" sz="4000" dirty="0" smtClean="0"/>
              <a:t>oorzaak?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https://www.bitmagazine.nl/wp-content/uploads/2017/09/Parasieten-Paard-3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44" y="2057400"/>
            <a:ext cx="7332182" cy="4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bespreken?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tx1"/>
                </a:solidFill>
              </a:rPr>
              <a:t>Persoonlijke </a:t>
            </a:r>
            <a:r>
              <a:rPr lang="nl-NL" sz="2400" dirty="0">
                <a:solidFill>
                  <a:schemeClr val="tx1"/>
                </a:solidFill>
              </a:rPr>
              <a:t>hygiëne en zoönosen bij een paard en ezel.</a:t>
            </a: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dirty="0" smtClean="0">
              <a:solidFill>
                <a:schemeClr val="tx1"/>
              </a:solidFill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6"/>
          <a:stretch/>
        </p:blipFill>
        <p:spPr>
          <a:xfrm>
            <a:off x="229992" y="3864124"/>
            <a:ext cx="2278077" cy="2715202"/>
          </a:xfrm>
          <a:prstGeom prst="rect">
            <a:avLst/>
          </a:prstGeom>
        </p:spPr>
      </p:pic>
      <p:pic>
        <p:nvPicPr>
          <p:cNvPr id="7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6" t="8949"/>
          <a:stretch/>
        </p:blipFill>
        <p:spPr>
          <a:xfrm>
            <a:off x="9535886" y="3719872"/>
            <a:ext cx="2395642" cy="28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hygiëne?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Hygiëne is alles wat je doet om ervoor te zorgen dieren, planten en mensen gezond blijven door ziekteverwekkers uit de buurt te houden of uit te schakelen.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Een goede huisvesting en hygiëne is belangrijk om te voorkomen dat ziekteverwekkers zich kunnen vermenigvuldigen en verspreiden.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 smtClean="0">
              <a:solidFill>
                <a:schemeClr val="tx1"/>
              </a:solidFill>
            </a:endParaRPr>
          </a:p>
          <a:p>
            <a:endParaRPr lang="nl-NL" dirty="0" smtClean="0">
              <a:solidFill>
                <a:schemeClr val="tx1"/>
              </a:solidFill>
            </a:endParaRP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pPr lvl="1"/>
            <a:endParaRPr lang="nl-NL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194" name="Picture 2" descr="Afbeeldingsresultaat voor hygi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65" y="4348134"/>
            <a:ext cx="3567339" cy="200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Ziekteverwekkers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Ziekteverwekkers worden ook wel micro-organismen genoemd.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Micro-organismen wil eigenlijk zeggen; microscopisch kleine diertjes.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Welke soorten ziekteverwekkers zijn er ook alweer?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Bacteriën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Virussen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Schimmels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Parasieten</a:t>
            </a:r>
          </a:p>
        </p:txBody>
      </p:sp>
      <p:pic>
        <p:nvPicPr>
          <p:cNvPr id="7170" name="Picture 2" descr="Gerelateerde afbeeld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6"/>
          <a:stretch/>
        </p:blipFill>
        <p:spPr bwMode="auto">
          <a:xfrm>
            <a:off x="9170126" y="374469"/>
            <a:ext cx="2647313" cy="18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Persoonlijke hygiëne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Persoonlijke hygiëne is erg belangrijk bij het werken met dieren. 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Bijvoorbeeld je handen zullen vies worden of aanvoelen nadat je gewerkt hebt, maar niet al het vuil is zichtbaar.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Daarom een paar regels wanneer je met dieren werkt: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Je zorgt altijd dat je nagels kort geknipt zijn en geen nagellak op hebt.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Wanneer je moet hoesten of niezen doe je dit aan de binnenkant van je </a:t>
            </a:r>
            <a:r>
              <a:rPr lang="nl-NL" dirty="0" err="1">
                <a:solidFill>
                  <a:schemeClr val="tx1"/>
                </a:solidFill>
              </a:rPr>
              <a:t>elleboog</a:t>
            </a:r>
            <a:r>
              <a:rPr lang="nl-NL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Bedek je handen niet met kledingstukken.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Was regelmatig je handen</a:t>
            </a:r>
            <a:endParaRPr lang="nl-NL" dirty="0">
              <a:solidFill>
                <a:schemeClr val="tx1"/>
              </a:solidFill>
            </a:endParaRPr>
          </a:p>
          <a:p>
            <a:pPr lvl="1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146" name="Picture 2" descr="Afbeeldingsresultaat voor handen wass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48" y="416215"/>
            <a:ext cx="3828063" cy="13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Hoe was ik op de juiste manier mijn handen?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35"/>
          <a:stretch/>
        </p:blipFill>
        <p:spPr>
          <a:xfrm>
            <a:off x="3661514" y="1700761"/>
            <a:ext cx="4829344" cy="48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Zoönosen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Zoönosen zijn ziekten die van dier op mensen en andersom over kunnen gaan.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Ziektes bij dieren zijn lang niet altijd zichtbaar en daarom is het belangrijk dat je hygiënisch werkt wanneer je met dieren werkt.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418507"/>
            <a:ext cx="2927259" cy="20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Reinigen en desinfecteren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Om te voorkomende dat ziekteverwekkers ergens gaan zitten of verspreiden maken wij de dierverblijven schoon.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Je doet dit door verblijven eerst te reinigen en te desinfecteren en daarna vlot op te laten drogen. 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Het is beter als het verblijf snel opdroogt, omdat ziekteverwekkers juist houden van een vochtig milieu.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098" name="Picture 2" descr="Afbeeldingsresultaat voor ziekteverwekk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 b="9816"/>
          <a:stretch/>
        </p:blipFill>
        <p:spPr bwMode="auto">
          <a:xfrm>
            <a:off x="10045337" y="327660"/>
            <a:ext cx="1881052" cy="17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reinigen?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Reinigen is het verwijderen van zichtbare verontreinigingen.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Aan welke zichtbare verontreinigingen kunnen jullie denken?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Enkele veelvoorkomende verontreinigingen zijn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Haren,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Urine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Ontlasting,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Zand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Braaksel en bloed- en weefselresten.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074" name="Picture 2" descr="Afbeeldingsresultaat voor desinfect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373379"/>
            <a:ext cx="2402387" cy="2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1054</TotalTime>
  <Words>653</Words>
  <Application>Microsoft Office PowerPoint</Application>
  <PresentationFormat>Breedbeeld</PresentationFormat>
  <Paragraphs>106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Basis</vt:lpstr>
      <vt:lpstr>Huisvesting  en  Hygiëne</vt:lpstr>
      <vt:lpstr>Wat gaan we vandaag bespreken?</vt:lpstr>
      <vt:lpstr>Wat is hygiëne?</vt:lpstr>
      <vt:lpstr>Ziekteverwekkers</vt:lpstr>
      <vt:lpstr>Persoonlijke hygiëne</vt:lpstr>
      <vt:lpstr>Hoe was ik op de juiste manier mijn handen?</vt:lpstr>
      <vt:lpstr>Zoönosen</vt:lpstr>
      <vt:lpstr>Reinigen en desinfecteren</vt:lpstr>
      <vt:lpstr>Wat is reinigen?</vt:lpstr>
      <vt:lpstr>Wat is desinfecteren?</vt:lpstr>
      <vt:lpstr>Vaste volgorde bij het schoonmaken</vt:lpstr>
      <vt:lpstr>Zoönosen bij een paard</vt:lpstr>
      <vt:lpstr>Uitwerking opdracht</vt:lpstr>
      <vt:lpstr>Zoönosen bij een ezel</vt:lpstr>
      <vt:lpstr>Uitwerking opdracht</vt:lpstr>
      <vt:lpstr>Tetanus infectie (geen zoönose)</vt:lpstr>
      <vt:lpstr>Wormen bij een paard (hoef je niet te leren) oorzaak?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Hygiëne</dc:title>
  <dc:creator>Kimberley Borgerink</dc:creator>
  <cp:lastModifiedBy>Joyce Vonk</cp:lastModifiedBy>
  <cp:revision>89</cp:revision>
  <dcterms:created xsi:type="dcterms:W3CDTF">2017-08-29T13:33:23Z</dcterms:created>
  <dcterms:modified xsi:type="dcterms:W3CDTF">2019-03-08T10:48:41Z</dcterms:modified>
</cp:coreProperties>
</file>